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66" r:id="rId4"/>
    <p:sldId id="267" r:id="rId5"/>
    <p:sldId id="269" r:id="rId6"/>
    <p:sldId id="268" r:id="rId7"/>
    <p:sldId id="257" r:id="rId8"/>
    <p:sldId id="258" r:id="rId9"/>
    <p:sldId id="259" r:id="rId10"/>
    <p:sldId id="260" r:id="rId11"/>
    <p:sldId id="261" r:id="rId12"/>
    <p:sldId id="262" r:id="rId13"/>
    <p:sldId id="265" r:id="rId14"/>
    <p:sldId id="274" r:id="rId15"/>
    <p:sldId id="279" r:id="rId16"/>
    <p:sldId id="275" r:id="rId17"/>
    <p:sldId id="273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AA8B-F2FF-9F36-A187-61830F300E22}" v="1423" dt="2022-03-16T21:49:37.842"/>
    <p1510:client id="{58F08589-B450-4E70-A574-706B68408793}" v="203" dt="2022-03-16T17:25:49.351"/>
    <p1510:client id="{6DD6723B-BAF2-22C6-66A3-B378B9599833}" v="182" dt="2022-03-17T02:34:30.671"/>
    <p1510:client id="{CB1AD039-4A2E-4A2A-9983-0E0EC543B84A}" v="596" dt="2022-03-16T12:28:31.198"/>
    <p1510:client id="{E62CBE64-239E-3CE6-15DF-1D5E3D02C078}" v="344" dt="2022-03-16T17:11:07.7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3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27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2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67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1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8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1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63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policyoptions.irpp.org/magazines/vive-montreal-libre/cardinal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Dushanbe_panorama_08.jpg" TargetMode="External"/><Relationship Id="rId5" Type="http://schemas.openxmlformats.org/officeDocument/2006/relationships/image" Target="../media/image4.jpeg"/><Relationship Id="rId4" Type="http://schemas.openxmlformats.org/officeDocument/2006/relationships/hyperlink" Target="https://creativecommons.org/licenses/by-nd/3.0/" TargetMode="External"/><Relationship Id="rId9" Type="http://schemas.openxmlformats.org/officeDocument/2006/relationships/hyperlink" Target="https://www.publicdomainpictures.net/view-image.php?image=75486&amp;picture=&amp;jazyk=J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4C7310C7-8E42-B4BB-A555-52F40B03B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107" r="-2" b="57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Science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solidFill>
                  <a:srgbClr val="FFFFFF"/>
                </a:solidFill>
              </a:rPr>
              <a:t>Group members:</a:t>
            </a:r>
          </a:p>
          <a:p>
            <a:r>
              <a:rPr lang="en-US">
                <a:solidFill>
                  <a:srgbClr val="FFFFFF"/>
                </a:solidFill>
              </a:rPr>
              <a:t>Bashir </a:t>
            </a:r>
            <a:r>
              <a:rPr lang="en-US" err="1">
                <a:solidFill>
                  <a:srgbClr val="FFFFFF"/>
                </a:solidFill>
              </a:rPr>
              <a:t>Alam</a:t>
            </a:r>
            <a:endParaRPr lang="en-US" err="1">
              <a:solidFill>
                <a:srgbClr val="FFFFFF"/>
              </a:solidFill>
              <a:ea typeface="Calibri Light"/>
              <a:cs typeface="Calibri Light"/>
            </a:endParaRPr>
          </a:p>
          <a:p>
            <a:r>
              <a:rPr lang="en-US" err="1">
                <a:solidFill>
                  <a:srgbClr val="FFFFFF"/>
                </a:solidFill>
                <a:ea typeface="Calibri Light"/>
                <a:cs typeface="Calibri Light"/>
              </a:rPr>
              <a:t>Mirzonabot</a:t>
            </a:r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 Mirzonabotov</a:t>
            </a:r>
          </a:p>
          <a:p>
            <a:endParaRPr lang="en-US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3D027DC-E4D5-48A4-A8E3-A03FF578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2232709"/>
            <a:ext cx="4770407" cy="3370242"/>
          </a:xfrm>
          <a:prstGeom prst="rect">
            <a:avLst/>
          </a:prstGeom>
        </p:spPr>
      </p:pic>
      <p:pic>
        <p:nvPicPr>
          <p:cNvPr id="5" name="Picture 5" descr="Histogram&#10;&#10;Description automatically generated">
            <a:extLst>
              <a:ext uri="{FF2B5EF4-FFF2-40B4-BE49-F238E27FC236}">
                <a16:creationId xmlns:a16="http://schemas.microsoft.com/office/drawing/2014/main" id="{E8C7695E-149D-49B6-AB21-A0A864F33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287" y="2073224"/>
            <a:ext cx="6653840" cy="3531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3ED829-0BAF-4B14-8324-03876EDDE95D}"/>
              </a:ext>
            </a:extLst>
          </p:cNvPr>
          <p:cNvSpPr txBox="1"/>
          <p:nvPr/>
        </p:nvSpPr>
        <p:spPr>
          <a:xfrm>
            <a:off x="2467155" y="5486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Area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B4E82-7027-46AD-BEE9-0DCA28D2B4E4}"/>
              </a:ext>
            </a:extLst>
          </p:cNvPr>
          <p:cNvSpPr txBox="1"/>
          <p:nvPr/>
        </p:nvSpPr>
        <p:spPr>
          <a:xfrm rot="16200000">
            <a:off x="-1055298" y="265406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Price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2500E-0035-42CD-83DD-2B062DAC43B3}"/>
              </a:ext>
            </a:extLst>
          </p:cNvPr>
          <p:cNvSpPr txBox="1"/>
          <p:nvPr/>
        </p:nvSpPr>
        <p:spPr>
          <a:xfrm rot="16200000">
            <a:off x="4192438" y="26540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Longitude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B59C0-26A9-4DF5-8854-A4972B48A286}"/>
              </a:ext>
            </a:extLst>
          </p:cNvPr>
          <p:cNvSpPr txBox="1"/>
          <p:nvPr/>
        </p:nvSpPr>
        <p:spPr>
          <a:xfrm>
            <a:off x="8419381" y="54288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latitude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FD0CBD-C32C-4E92-9331-88C66CE6B73B}"/>
              </a:ext>
            </a:extLst>
          </p:cNvPr>
          <p:cNvSpPr txBox="1"/>
          <p:nvPr/>
        </p:nvSpPr>
        <p:spPr>
          <a:xfrm>
            <a:off x="3416061" y="1072551"/>
            <a:ext cx="54748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Visualization of Dataset</a:t>
            </a:r>
          </a:p>
        </p:txBody>
      </p:sp>
    </p:spTree>
    <p:extLst>
      <p:ext uri="{BB962C8B-B14F-4D97-AF65-F5344CB8AC3E}">
        <p14:creationId xmlns:p14="http://schemas.microsoft.com/office/powerpoint/2010/main" val="992908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E3D0-2EFB-44EB-B618-C3839285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3-plot of area vs price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500EA0C0-6B76-440A-847B-4732B79D7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400" y="1861207"/>
            <a:ext cx="8701177" cy="4438111"/>
          </a:xfrm>
        </p:spPr>
      </p:pic>
    </p:spTree>
    <p:extLst>
      <p:ext uri="{BB962C8B-B14F-4D97-AF65-F5344CB8AC3E}">
        <p14:creationId xmlns:p14="http://schemas.microsoft.com/office/powerpoint/2010/main" val="1859836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544C-8A4B-459B-86D3-7814E4D3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distribution and probability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F4BC2AC3-3972-4693-B497-344433282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923" y="1845734"/>
            <a:ext cx="8984698" cy="4411548"/>
          </a:xfrm>
        </p:spPr>
      </p:pic>
    </p:spTree>
    <p:extLst>
      <p:ext uri="{BB962C8B-B14F-4D97-AF65-F5344CB8AC3E}">
        <p14:creationId xmlns:p14="http://schemas.microsoft.com/office/powerpoint/2010/main" val="36689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33C81-99CD-4565-ABA0-43134BEC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Applied Algorithms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0ACE5-34DA-4A65-B7BA-4051BAF0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Three Algorithms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Multi-Regression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</a:rPr>
              <a:t>Extreme Gradient Boosting (</a:t>
            </a:r>
            <a:r>
              <a:rPr lang="en-US" dirty="0" err="1">
                <a:cs typeface="Calibri"/>
              </a:rPr>
              <a:t>XGBoost</a:t>
            </a:r>
            <a:r>
              <a:rPr lang="en-US" dirty="0">
                <a:cs typeface="Calibri"/>
              </a:rPr>
              <a:t>)</a:t>
            </a:r>
          </a:p>
          <a:p>
            <a:pPr marL="457200" indent="-457200">
              <a:buAutoNum type="arabicPeriod"/>
            </a:pPr>
            <a:r>
              <a:rPr lang="en-US" dirty="0">
                <a:cs typeface="Calibri"/>
              </a:rPr>
              <a:t>Artificial Neural Network (ANN)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Why these models</a:t>
            </a:r>
          </a:p>
          <a:p>
            <a:pPr marL="457200" indent="-457200">
              <a:buAutoNum type="alphaLcParenR"/>
            </a:pPr>
            <a:r>
              <a:rPr lang="en-US" dirty="0">
                <a:cs typeface="Calibri"/>
              </a:rPr>
              <a:t>Output is continuous</a:t>
            </a:r>
          </a:p>
          <a:p>
            <a:pPr marL="457200" indent="-457200">
              <a:buAutoNum type="alphaLcParenR"/>
            </a:pPr>
            <a:r>
              <a:rPr lang="en-US" dirty="0">
                <a:cs typeface="Calibri"/>
              </a:rPr>
              <a:t>Have multiple variables</a:t>
            </a:r>
          </a:p>
          <a:p>
            <a:pPr marL="457200" indent="-457200">
              <a:buAutoNum type="alphaLcParenR"/>
            </a:pPr>
            <a:r>
              <a:rPr lang="en-US" dirty="0">
                <a:cs typeface="Calibri"/>
              </a:rPr>
              <a:t>Dataset contains complex non-linear relationships</a:t>
            </a:r>
          </a:p>
          <a:p>
            <a:pPr marL="457200" indent="-457200">
              <a:buAutoNum type="alphaLcParenR"/>
            </a:pPr>
            <a:endParaRPr lang="en-US">
              <a:cs typeface="Calibri"/>
            </a:endParaRPr>
          </a:p>
          <a:p>
            <a:pPr marL="457200" indent="-457200">
              <a:buAutoNum type="alphaLcParenR"/>
            </a:pPr>
            <a:endParaRPr lang="en-US">
              <a:cs typeface="Calibri"/>
            </a:endParaRPr>
          </a:p>
          <a:p>
            <a:pPr marL="457200" indent="-457200">
              <a:buAutoNum type="alphaLcParenR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884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6D38-787C-4422-B75E-0FC03867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58030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Multi-Regression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6E653-9AD1-499D-9982-54E9ED877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776461"/>
            <a:ext cx="4937760" cy="4092633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,Sans-Serif" panose="020F050202020403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Predicting an outcome (dependent variable) based upon several independent variables simultaneously.</a:t>
            </a:r>
          </a:p>
          <a:p>
            <a:pPr algn="just">
              <a:buFont typeface="Arial,Sans-Serif" panose="020F0502020204030204" pitchFamily="34" charset="0"/>
              <a:buChar char="•"/>
            </a:pPr>
            <a:r>
              <a:rPr lang="en-US" sz="1600" b="1">
                <a:ea typeface="+mn-lt"/>
                <a:cs typeface="+mn-lt"/>
              </a:rPr>
              <a:t>Reasons:</a:t>
            </a:r>
            <a:r>
              <a:rPr lang="en-US" sz="1600">
                <a:ea typeface="+mn-lt"/>
                <a:cs typeface="+mn-lt"/>
              </a:rPr>
              <a:t> Dataset have 5 independent variables and one dependent variable, Output</a:t>
            </a:r>
            <a:r>
              <a:rPr lang="en-US" sz="1600">
                <a:cs typeface="Calibri"/>
              </a:rPr>
              <a:t> is continuous, We wanted to know affect of multiple independent variables on output (price)</a:t>
            </a:r>
          </a:p>
          <a:p>
            <a:pPr algn="just">
              <a:buFont typeface="Arial,Sans-Serif" panose="020F0502020204030204" pitchFamily="34" charset="0"/>
              <a:buChar char="•"/>
            </a:pPr>
            <a:r>
              <a:rPr lang="en-US" sz="1600" b="1">
                <a:cs typeface="Calibri"/>
              </a:rPr>
              <a:t>Parameters: </a:t>
            </a:r>
            <a:r>
              <a:rPr lang="en-US" sz="1600">
                <a:cs typeface="Calibri"/>
              </a:rPr>
              <a:t>constant term, Y-intercept, coefficients of variables</a:t>
            </a:r>
          </a:p>
          <a:p>
            <a:endParaRPr lang="en-US" sz="1600">
              <a:cs typeface="Calibri"/>
            </a:endParaRP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5185328-BDC2-4570-8873-131DD5D381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4693" y="1839413"/>
            <a:ext cx="3971925" cy="2747529"/>
          </a:xfrm>
        </p:spPr>
      </p:pic>
      <p:pic>
        <p:nvPicPr>
          <p:cNvPr id="4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3BD3E31-D810-4D5B-ADE5-BEB99A81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0" y="4526087"/>
            <a:ext cx="7772399" cy="13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FAD6-1C68-4DF1-B83E-8CDC6C0F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err="1">
                <a:cs typeface="Calibri Light"/>
              </a:rPr>
              <a:t>XGBoost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FB7D-416D-4878-8B4F-1C72E28381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XGBoost</a:t>
            </a:r>
            <a:r>
              <a:rPr lang="en-US">
                <a:ea typeface="+mn-lt"/>
                <a:cs typeface="+mn-lt"/>
              </a:rPr>
              <a:t> is an optimized distributed gradient boosting library designed to be highly efficient, flexible and portable.</a:t>
            </a:r>
          </a:p>
          <a:p>
            <a:r>
              <a:rPr lang="en-US" b="1">
                <a:cs typeface="Calibri"/>
              </a:rPr>
              <a:t>Reasons</a:t>
            </a:r>
            <a:r>
              <a:rPr lang="en-US">
                <a:cs typeface="Calibri"/>
              </a:rPr>
              <a:t>: applies on regression, it combines many algorithms and chose one having least error.</a:t>
            </a:r>
          </a:p>
          <a:p>
            <a:r>
              <a:rPr lang="en-US" b="1">
                <a:cs typeface="Calibri"/>
              </a:rPr>
              <a:t>Parameters: </a:t>
            </a:r>
            <a:r>
              <a:rPr lang="en-US">
                <a:cs typeface="Calibri"/>
              </a:rPr>
              <a:t> learning rate means how fast model learns and we chose 0.1, linear model.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BCAFE-A452-493B-A683-1AE909B363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E750EB3-0735-4241-87C2-0ACB9B3C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12" y="1732994"/>
            <a:ext cx="5062451" cy="248931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5A4620C-1490-4F40-872D-ECAFC941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814" y="4544081"/>
            <a:ext cx="4741717" cy="136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6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E260-1E5E-4DC3-BDD9-120F45B4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62830"/>
          </a:xfrm>
        </p:spPr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Artificial Neural Network (ANN)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08B1B-2B5C-4692-9961-128A7340BA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Group of algorithms that certify the underlying relationship in a set of data similar to the human brain.</a:t>
            </a:r>
          </a:p>
          <a:p>
            <a:r>
              <a:rPr lang="en-US" b="1">
                <a:cs typeface="Calibri"/>
              </a:rPr>
              <a:t>Reasons:</a:t>
            </a:r>
            <a:r>
              <a:rPr lang="en-US">
                <a:cs typeface="Calibri"/>
              </a:rPr>
              <a:t> works for continuous values, it works better for </a:t>
            </a:r>
            <a:r>
              <a:rPr lang="en-US">
                <a:ea typeface="+mn-lt"/>
                <a:cs typeface="+mn-lt"/>
              </a:rPr>
              <a:t>complex non-linear relationship</a:t>
            </a:r>
          </a:p>
          <a:p>
            <a:r>
              <a:rPr lang="en-US" b="1">
                <a:cs typeface="Calibri"/>
              </a:rPr>
              <a:t>Parameters: </a:t>
            </a:r>
            <a:r>
              <a:rPr lang="en-US">
                <a:cs typeface="Calibri"/>
              </a:rPr>
              <a:t>number of hidden layers, </a:t>
            </a:r>
            <a:r>
              <a:rPr lang="en-US">
                <a:ea typeface="+mn-lt"/>
                <a:cs typeface="+mn-lt"/>
              </a:rPr>
              <a:t>the number of neurons per layer, the number of training iterations.</a:t>
            </a: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60F22ED-94C0-4D2F-9401-ECBD8F5A03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3464" y="1840279"/>
            <a:ext cx="5031797" cy="2676525"/>
          </a:xfr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022ADC0-9EB8-4911-9182-146542F0E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1" y="4836170"/>
            <a:ext cx="4350326" cy="10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2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7BD0-47FA-4456-B4B9-28210398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Comparison of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CF63B-A6B0-413B-A5E3-4FFCD752A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cs typeface="Calibri"/>
              </a:rPr>
              <a:t>RMAE of Multi-Regression = 364.8</a:t>
            </a:r>
          </a:p>
          <a:p>
            <a:r>
              <a:rPr lang="en-US">
                <a:ea typeface="+mn-lt"/>
                <a:cs typeface="+mn-lt"/>
              </a:rPr>
              <a:t>RMAE of </a:t>
            </a:r>
            <a:r>
              <a:rPr lang="en-US" err="1">
                <a:ea typeface="+mn-lt"/>
                <a:cs typeface="+mn-lt"/>
              </a:rPr>
              <a:t>XGBoost</a:t>
            </a:r>
            <a:r>
              <a:rPr lang="en-US">
                <a:ea typeface="+mn-lt"/>
                <a:cs typeface="+mn-lt"/>
              </a:rPr>
              <a:t> = 441.3</a:t>
            </a:r>
          </a:p>
          <a:p>
            <a:r>
              <a:rPr lang="en-US">
                <a:ea typeface="+mn-lt"/>
                <a:cs typeface="+mn-lt"/>
              </a:rPr>
              <a:t>RMAE of ANN = 556.9</a:t>
            </a:r>
          </a:p>
          <a:p>
            <a:r>
              <a:rPr lang="en-US">
                <a:cs typeface="Calibri"/>
              </a:rPr>
              <a:t>Scatter plot of Multi-Regression is also good. It is very close to the best fit line</a:t>
            </a:r>
          </a:p>
          <a:p>
            <a:r>
              <a:rPr lang="en-US">
                <a:cs typeface="Calibri"/>
              </a:rPr>
              <a:t>Data is scattered less in Multi-Regression compared to </a:t>
            </a:r>
            <a:r>
              <a:rPr lang="en-US" err="1">
                <a:cs typeface="Calibri"/>
              </a:rPr>
              <a:t>XGBoost</a:t>
            </a:r>
            <a:r>
              <a:rPr lang="en-US">
                <a:cs typeface="Calibri"/>
              </a:rPr>
              <a:t> and ANN</a:t>
            </a:r>
          </a:p>
          <a:p>
            <a:r>
              <a:rPr lang="en-US">
                <a:cs typeface="Calibri"/>
              </a:rPr>
              <a:t>Less outliers in Multi-Regression </a:t>
            </a: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E332165-503B-4792-A8F9-BB9026F48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75" y="4596467"/>
            <a:ext cx="3265344" cy="163916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AD299D4-B4B5-44B8-87DF-2FD41BFF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666" y="4642448"/>
            <a:ext cx="3136670" cy="1547209"/>
          </a:xfrm>
          <a:prstGeom prst="rect">
            <a:avLst/>
          </a:prstGeom>
        </p:spPr>
      </p:pic>
      <p:pic>
        <p:nvPicPr>
          <p:cNvPr id="9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584BA5F-EA63-4D3C-B257-180D51945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00" y="4763588"/>
            <a:ext cx="3992707" cy="14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7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F945-057F-4016-99B8-2F5A0CFFF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Suggestion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A74F6-57D4-432C-811F-883D9A90A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cs typeface="Calibri"/>
              </a:rPr>
              <a:t>If someone wants to do this project later then we would recommend to find a way to suggest the user top five apartments which would match his/her search.</a:t>
            </a:r>
          </a:p>
          <a:p>
            <a:r>
              <a:rPr lang="en-US" dirty="0">
                <a:cs typeface="Calibri"/>
              </a:rPr>
              <a:t>It will be user friendly as he will not have to search 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887870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0518-08DE-42BB-8997-C3C1B63F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cs typeface="Calibri Light"/>
              </a:rPr>
              <a:t>Thank you!</a:t>
            </a:r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DEC4BD6-D2F5-4CA4-B599-4C7C96186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133" y="1873444"/>
            <a:ext cx="9342838" cy="4328159"/>
          </a:xfrm>
        </p:spPr>
      </p:pic>
    </p:spTree>
    <p:extLst>
      <p:ext uri="{BB962C8B-B14F-4D97-AF65-F5344CB8AC3E}">
        <p14:creationId xmlns:p14="http://schemas.microsoft.com/office/powerpoint/2010/main" val="314277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5821-A883-45A2-85B4-5183D5D31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77" y="157223"/>
            <a:ext cx="10058400" cy="145075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 statement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6FF1E-989C-4BE3-92D3-48852E79C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3885"/>
            <a:ext cx="5328249" cy="54404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ea typeface="Calibri"/>
                <a:cs typeface="Calibri"/>
              </a:rPr>
              <a:t>Housing price in cities (Dushanbe)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E040F-00B3-4B69-9820-224C9FD63D93}"/>
              </a:ext>
            </a:extLst>
          </p:cNvPr>
          <p:cNvSpPr txBox="1"/>
          <p:nvPr/>
        </p:nvSpPr>
        <p:spPr>
          <a:xfrm>
            <a:off x="159877" y="2658233"/>
            <a:ext cx="62656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Average price of an apartment in Dushanbe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AF402-6C91-404D-8E64-581356D83AA7}"/>
              </a:ext>
            </a:extLst>
          </p:cNvPr>
          <p:cNvSpPr txBox="1"/>
          <p:nvPr/>
        </p:nvSpPr>
        <p:spPr>
          <a:xfrm>
            <a:off x="7855249" y="4140099"/>
            <a:ext cx="400840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Based on the </a:t>
            </a:r>
            <a:endParaRPr lang="en-US"/>
          </a:p>
          <a:p>
            <a:r>
              <a:rPr lang="en-US" sz="2400">
                <a:ea typeface="Calibri"/>
                <a:cs typeface="Calibri"/>
              </a:rPr>
              <a:t>Location</a:t>
            </a:r>
            <a:endParaRPr lang="en-US"/>
          </a:p>
          <a:p>
            <a:r>
              <a:rPr lang="en-US" sz="2400">
                <a:ea typeface="Calibri"/>
                <a:cs typeface="Calibri"/>
              </a:rPr>
              <a:t>Number of Rooms</a:t>
            </a:r>
          </a:p>
          <a:p>
            <a:r>
              <a:rPr lang="en-US" sz="2400">
                <a:ea typeface="Calibri"/>
                <a:cs typeface="Calibri"/>
              </a:rPr>
              <a:t>Area</a:t>
            </a:r>
          </a:p>
          <a:p>
            <a:r>
              <a:rPr lang="en-US" sz="2400">
                <a:ea typeface="Calibri"/>
                <a:cs typeface="Calibri"/>
              </a:rPr>
              <a:t>Address</a:t>
            </a:r>
          </a:p>
        </p:txBody>
      </p:sp>
      <p:pic>
        <p:nvPicPr>
          <p:cNvPr id="7" name="Picture 6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A793914A-1A1E-4C04-85A3-7F76A3F17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09637" y="315896"/>
            <a:ext cx="6450911" cy="3375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4F615B-9202-42BB-A3B6-90CBBAFD5633}"/>
              </a:ext>
            </a:extLst>
          </p:cNvPr>
          <p:cNvSpPr txBox="1"/>
          <p:nvPr/>
        </p:nvSpPr>
        <p:spPr>
          <a:xfrm>
            <a:off x="6612237" y="3800570"/>
            <a:ext cx="55483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policyoptions.irpp.org/magazines/vive-montreal-libre/cardinal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d/3.0/"/>
              </a:rPr>
              <a:t>CC BY-ND</a:t>
            </a:r>
            <a:endParaRPr lang="en-US" sz="900"/>
          </a:p>
        </p:txBody>
      </p:sp>
      <p:pic>
        <p:nvPicPr>
          <p:cNvPr id="10" name="Picture 9" descr="A picture containing mountain, outdoor, city, nature&#10;&#10;Description automatically generated">
            <a:extLst>
              <a:ext uri="{FF2B5EF4-FFF2-40B4-BE49-F238E27FC236}">
                <a16:creationId xmlns:a16="http://schemas.microsoft.com/office/drawing/2014/main" id="{5D159594-4E81-43D2-9123-7A889787A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3215918"/>
            <a:ext cx="5845467" cy="3671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464C17-9C34-4D83-A294-59C32236EED6}"/>
              </a:ext>
            </a:extLst>
          </p:cNvPr>
          <p:cNvSpPr txBox="1"/>
          <p:nvPr/>
        </p:nvSpPr>
        <p:spPr>
          <a:xfrm>
            <a:off x="250533" y="6817977"/>
            <a:ext cx="5845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File:Dushanbe_panorama_08.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3" name="Picture 12" descr="A tall building with many windows&#10;&#10;Description automatically generated with low confidence">
            <a:extLst>
              <a:ext uri="{FF2B5EF4-FFF2-40B4-BE49-F238E27FC236}">
                <a16:creationId xmlns:a16="http://schemas.microsoft.com/office/drawing/2014/main" id="{5AA35BEB-441B-4866-A8C5-7722B6DCE6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01229" y="-458381"/>
            <a:ext cx="4008408" cy="60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5E74-9F40-4ACF-A27F-5A9DE172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7143"/>
            <a:ext cx="10058400" cy="1123882"/>
          </a:xfrm>
        </p:spPr>
        <p:txBody>
          <a:bodyPr/>
          <a:lstStyle/>
          <a:p>
            <a:r>
              <a:rPr lang="en-US"/>
              <a:t>Available tools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0B53BE0-513E-4E6E-8801-1988E8A38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7" y="1381025"/>
            <a:ext cx="9821861" cy="5032489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2D847D0-B1B6-494C-A725-A5B467FC6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69" y="712704"/>
            <a:ext cx="6296904" cy="5858693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E29666B-D91D-407F-8EC8-D11DE5886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93" y="1925545"/>
            <a:ext cx="6011114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E268116-E2A7-4F98-8812-192B4975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5C1F6-2FD3-4E2D-8832-6D23A45F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A685-2C65-4090-B834-6E76A9E3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Using Python to scrape data from somon.tj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B4BC36-9834-48E4-AAA5-302D3B9B8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8" r="-1" b="12117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D8893D-DEBE-4F67-901F-166F75E9C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BEFFA83-BC6D-4CD2-A2BA-98AD6742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696BF-D495-4CAC-AA8A-4EBFF2C32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921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05A310D-DC34-4F17-A896-783343523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47" y="1923408"/>
            <a:ext cx="10265706" cy="4234505"/>
          </a:xfrm>
        </p:spPr>
      </p:pic>
    </p:spTree>
    <p:extLst>
      <p:ext uri="{BB962C8B-B14F-4D97-AF65-F5344CB8AC3E}">
        <p14:creationId xmlns:p14="http://schemas.microsoft.com/office/powerpoint/2010/main" val="147890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04FAB56-E2E1-44C2-B336-89B5548D7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1" y="785814"/>
            <a:ext cx="10143324" cy="5852742"/>
          </a:xfrm>
        </p:spPr>
      </p:pic>
    </p:spTree>
    <p:extLst>
      <p:ext uri="{BB962C8B-B14F-4D97-AF65-F5344CB8AC3E}">
        <p14:creationId xmlns:p14="http://schemas.microsoft.com/office/powerpoint/2010/main" val="180517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692C-FD49-4EFD-9752-50F9EE2E2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preprocessing and analysis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ED1269C-969E-4DBE-9E4C-93C71A12F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731" y="3049046"/>
            <a:ext cx="7102593" cy="315511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70936D-3F00-4B8A-883E-E893166C032C}"/>
              </a:ext>
            </a:extLst>
          </p:cNvPr>
          <p:cNvSpPr txBox="1"/>
          <p:nvPr/>
        </p:nvSpPr>
        <p:spPr>
          <a:xfrm>
            <a:off x="2107721" y="1935192"/>
            <a:ext cx="49285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1. Drop data column</a:t>
            </a:r>
          </a:p>
          <a:p>
            <a:r>
              <a:rPr lang="en-US">
                <a:cs typeface="Calibri"/>
              </a:rPr>
              <a:t>2. convert address to latitude and longitude</a:t>
            </a:r>
          </a:p>
          <a:p>
            <a:r>
              <a:rPr lang="en-US">
                <a:cs typeface="Calibri"/>
              </a:rPr>
              <a:t>3. Remove null values</a:t>
            </a:r>
          </a:p>
        </p:txBody>
      </p:sp>
    </p:spTree>
    <p:extLst>
      <p:ext uri="{BB962C8B-B14F-4D97-AF65-F5344CB8AC3E}">
        <p14:creationId xmlns:p14="http://schemas.microsoft.com/office/powerpoint/2010/main" val="95943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BD66-8CC1-4519-A42A-2A4C934C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Pre-processed Dataset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6BC6F9F-97CE-4C5F-8A11-74E50D5BB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027" y="2261528"/>
            <a:ext cx="9985434" cy="3666225"/>
          </a:xfrm>
        </p:spPr>
      </p:pic>
    </p:spTree>
    <p:extLst>
      <p:ext uri="{BB962C8B-B14F-4D97-AF65-F5344CB8AC3E}">
        <p14:creationId xmlns:p14="http://schemas.microsoft.com/office/powerpoint/2010/main" val="219572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F9A6A-55BF-4AB1-B853-29FE629D1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167" y="-676680"/>
            <a:ext cx="10058400" cy="2212757"/>
          </a:xfrm>
        </p:spPr>
        <p:txBody>
          <a:bodyPr/>
          <a:lstStyle/>
          <a:p>
            <a:r>
              <a:rPr lang="en-US">
                <a:cs typeface="Calibri Light"/>
              </a:rPr>
              <a:t>Visualization of data</a:t>
            </a:r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80C24E7-58B3-4C44-8C72-8708B7742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647" y="2147658"/>
            <a:ext cx="5597592" cy="3376379"/>
          </a:xfr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2E1C7F7-C0CA-414B-9687-83769694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5" y="2246585"/>
            <a:ext cx="5604294" cy="3270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3902F-CCA6-40D1-B473-BCBBA3F9DC53}"/>
              </a:ext>
            </a:extLst>
          </p:cNvPr>
          <p:cNvSpPr txBox="1"/>
          <p:nvPr/>
        </p:nvSpPr>
        <p:spPr>
          <a:xfrm>
            <a:off x="2178709" y="53704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Number of rooms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9C157-D938-40CB-ACCF-EEDA10A08E41}"/>
              </a:ext>
            </a:extLst>
          </p:cNvPr>
          <p:cNvSpPr txBox="1"/>
          <p:nvPr/>
        </p:nvSpPr>
        <p:spPr>
          <a:xfrm rot="16200000">
            <a:off x="-1128084" y="24231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2E7F4-4F21-401D-8505-CF0CA2FD6966}"/>
              </a:ext>
            </a:extLst>
          </p:cNvPr>
          <p:cNvSpPr txBox="1"/>
          <p:nvPr/>
        </p:nvSpPr>
        <p:spPr>
          <a:xfrm rot="16200000">
            <a:off x="4939162" y="24950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94E1E-6000-4CF9-9F28-161B1F06AFF3}"/>
              </a:ext>
            </a:extLst>
          </p:cNvPr>
          <p:cNvSpPr txBox="1"/>
          <p:nvPr/>
        </p:nvSpPr>
        <p:spPr>
          <a:xfrm>
            <a:off x="9079841" y="53704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Floor</a:t>
            </a:r>
          </a:p>
        </p:txBody>
      </p:sp>
    </p:spTree>
    <p:extLst>
      <p:ext uri="{BB962C8B-B14F-4D97-AF65-F5344CB8AC3E}">
        <p14:creationId xmlns:p14="http://schemas.microsoft.com/office/powerpoint/2010/main" val="428575443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Retrospect</vt:lpstr>
      <vt:lpstr>Data Science Final Project</vt:lpstr>
      <vt:lpstr>Problem statement</vt:lpstr>
      <vt:lpstr>Available tools</vt:lpstr>
      <vt:lpstr>Data collection</vt:lpstr>
      <vt:lpstr>PowerPoint Presentation</vt:lpstr>
      <vt:lpstr>PowerPoint Presentation</vt:lpstr>
      <vt:lpstr>Data preprocessing and analysis</vt:lpstr>
      <vt:lpstr>Pre-processed Dataset</vt:lpstr>
      <vt:lpstr>Visualization of data</vt:lpstr>
      <vt:lpstr>PowerPoint Presentation</vt:lpstr>
      <vt:lpstr>3-plot of area vs price</vt:lpstr>
      <vt:lpstr>Data distribution and probability</vt:lpstr>
      <vt:lpstr>Applied Algorithms </vt:lpstr>
      <vt:lpstr>Multi-Regression</vt:lpstr>
      <vt:lpstr>XGBoost</vt:lpstr>
      <vt:lpstr>Artificial Neural Network (ANN) </vt:lpstr>
      <vt:lpstr>Comparison of Models</vt:lpstr>
      <vt:lpstr>Suggestion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28</cp:revision>
  <dcterms:created xsi:type="dcterms:W3CDTF">2022-03-16T09:44:27Z</dcterms:created>
  <dcterms:modified xsi:type="dcterms:W3CDTF">2022-03-17T02:43:00Z</dcterms:modified>
</cp:coreProperties>
</file>